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554"/>
    <a:srgbClr val="621510"/>
    <a:srgbClr val="320709"/>
    <a:srgbClr val="333536"/>
    <a:srgbClr val="3497FC"/>
    <a:srgbClr val="487BE5"/>
    <a:srgbClr val="0B1866"/>
    <a:srgbClr val="4B8A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/>
    <p:restoredTop sz="94711"/>
  </p:normalViewPr>
  <p:slideViewPr>
    <p:cSldViewPr snapToGrid="0" snapToObjects="1" showGuides="1">
      <p:cViewPr varScale="1">
        <p:scale>
          <a:sx n="78" d="100"/>
          <a:sy n="78" d="100"/>
        </p:scale>
        <p:origin x="184" y="10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F4B7-CB5F-A943-B41A-357242412C88}" type="datetimeFigureOut">
              <a:rPr lang="en-US" smtClean="0"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E7521-107D-D44D-BB7F-3664854B0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70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F4B7-CB5F-A943-B41A-357242412C88}" type="datetimeFigureOut">
              <a:rPr lang="en-US" smtClean="0"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E7521-107D-D44D-BB7F-3664854B0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51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F4B7-CB5F-A943-B41A-357242412C88}" type="datetimeFigureOut">
              <a:rPr lang="en-US" smtClean="0"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E7521-107D-D44D-BB7F-3664854B0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53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F4B7-CB5F-A943-B41A-357242412C88}" type="datetimeFigureOut">
              <a:rPr lang="en-US" smtClean="0"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E7521-107D-D44D-BB7F-3664854B0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39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F4B7-CB5F-A943-B41A-357242412C88}" type="datetimeFigureOut">
              <a:rPr lang="en-US" smtClean="0"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E7521-107D-D44D-BB7F-3664854B0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71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F4B7-CB5F-A943-B41A-357242412C88}" type="datetimeFigureOut">
              <a:rPr lang="en-US" smtClean="0"/>
              <a:t>4/15/16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E7521-107D-D44D-BB7F-3664854B0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85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F4B7-CB5F-A943-B41A-357242412C88}" type="datetimeFigureOut">
              <a:rPr lang="en-US" smtClean="0"/>
              <a:t>4/15/16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E7521-107D-D44D-BB7F-3664854B0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6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F4B7-CB5F-A943-B41A-357242412C88}" type="datetimeFigureOut">
              <a:rPr lang="en-US" smtClean="0"/>
              <a:t>4/15/16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E7521-107D-D44D-BB7F-3664854B0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52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F4B7-CB5F-A943-B41A-357242412C88}" type="datetimeFigureOut">
              <a:rPr lang="en-US" smtClean="0"/>
              <a:t>4/15/16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E7521-107D-D44D-BB7F-3664854B0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99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F4B7-CB5F-A943-B41A-357242412C88}" type="datetimeFigureOut">
              <a:rPr lang="en-US" smtClean="0"/>
              <a:t>4/15/16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E7521-107D-D44D-BB7F-3664854B0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61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F4B7-CB5F-A943-B41A-357242412C88}" type="datetimeFigureOut">
              <a:rPr lang="en-US" smtClean="0"/>
              <a:t>4/15/16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E7521-107D-D44D-BB7F-3664854B0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4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4F4B7-CB5F-A943-B41A-357242412C88}" type="datetimeFigureOut">
              <a:rPr lang="en-US" smtClean="0"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E7521-107D-D44D-BB7F-3664854B0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63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6406" y1="46845" x2="74531" y2="49405"/>
                        <a14:backgroundMark x1="26719" y1="60179" x2="41875" y2="78036"/>
                        <a14:backgroundMark x1="10938" y1="54643" x2="25664" y2="59167"/>
                        <a14:backgroundMark x1="47656" y1="63750" x2="88398" y2="72857"/>
                      </a14:backgroundRemoval>
                    </a14:imgEffect>
                  </a14:imgLayer>
                </a14:imgProps>
              </a:ext>
            </a:extLst>
          </a:blip>
          <a:srcRect l="10090" t="22261" r="22684" b="41016"/>
          <a:stretch/>
        </p:blipFill>
        <p:spPr>
          <a:xfrm>
            <a:off x="301733" y="1450583"/>
            <a:ext cx="8028231" cy="287794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117086" y="602164"/>
            <a:ext cx="8447049" cy="836342"/>
          </a:xfrm>
          <a:prstGeom prst="roundRect">
            <a:avLst/>
          </a:prstGeom>
          <a:gradFill flip="none" rotWithShape="1">
            <a:gsLst>
              <a:gs pos="69000">
                <a:srgbClr val="333536"/>
              </a:gs>
              <a:gs pos="92000">
                <a:srgbClr val="333536"/>
              </a:gs>
              <a:gs pos="100000">
                <a:srgbClr val="3497FC"/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TextBox 5"/>
          <p:cNvSpPr txBox="1"/>
          <p:nvPr/>
        </p:nvSpPr>
        <p:spPr>
          <a:xfrm>
            <a:off x="543948" y="674086"/>
            <a:ext cx="75438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i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CHRISTIANITY  ON  TRIAL</a:t>
            </a:r>
            <a:endParaRPr lang="en-US" sz="4050" b="1" i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07" r="997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9444" y="784214"/>
            <a:ext cx="1037060" cy="4221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834054"/>
            <a:ext cx="9144000" cy="309446"/>
          </a:xfrm>
          <a:prstGeom prst="rect">
            <a:avLst/>
          </a:prstGeom>
          <a:gradFill flip="none" rotWithShape="1">
            <a:gsLst>
              <a:gs pos="41000">
                <a:srgbClr val="320709"/>
              </a:gs>
              <a:gs pos="100000">
                <a:srgbClr val="621510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TextBox 9"/>
          <p:cNvSpPr txBox="1"/>
          <p:nvPr/>
        </p:nvSpPr>
        <p:spPr>
          <a:xfrm>
            <a:off x="741559" y="2178325"/>
            <a:ext cx="75884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A careful </a:t>
            </a:r>
            <a:r>
              <a:rPr lang="en-US" sz="60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8C554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examination </a:t>
            </a:r>
            <a:r>
              <a:rPr lang="en-US" sz="60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of the </a:t>
            </a:r>
            <a:r>
              <a:rPr lang="en-US" sz="60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8C554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evidence</a:t>
            </a:r>
            <a:endParaRPr lang="en-US" sz="6000" b="1" dirty="0">
              <a:ln w="6600">
                <a:solidFill>
                  <a:schemeClr val="tx1"/>
                </a:solidFill>
                <a:prstDash val="solid"/>
              </a:ln>
              <a:solidFill>
                <a:srgbClr val="F8C554"/>
              </a:solidFill>
              <a:effectLst>
                <a:outerShdw dist="38100" dir="2700000" algn="tl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607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7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834054"/>
            <a:ext cx="9144000" cy="309446"/>
          </a:xfrm>
          <a:prstGeom prst="rect">
            <a:avLst/>
          </a:prstGeom>
          <a:gradFill flip="none" rotWithShape="1">
            <a:gsLst>
              <a:gs pos="41000">
                <a:srgbClr val="320709"/>
              </a:gs>
              <a:gs pos="100000">
                <a:srgbClr val="621510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27" y="157771"/>
            <a:ext cx="1200696" cy="1798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3425049" y="241404"/>
            <a:ext cx="4115673" cy="1052427"/>
            <a:chOff x="1723754" y="420173"/>
            <a:chExt cx="6755268" cy="1303436"/>
          </a:xfrm>
        </p:grpSpPr>
        <p:sp>
          <p:nvSpPr>
            <p:cNvPr id="14" name="Rectangle 13"/>
            <p:cNvSpPr/>
            <p:nvPr/>
          </p:nvSpPr>
          <p:spPr>
            <a:xfrm>
              <a:off x="1723754" y="420173"/>
              <a:ext cx="6755268" cy="128276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rgbClr val="0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23754" y="465705"/>
              <a:ext cx="6755268" cy="1257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spc="-113" dirty="0">
                  <a:solidFill>
                    <a:srgbClr val="000000"/>
                  </a:solidFill>
                </a:rPr>
                <a:t>Reality and</a:t>
              </a:r>
            </a:p>
            <a:p>
              <a:pPr algn="ctr"/>
              <a:r>
                <a:rPr lang="en-US" sz="3000" b="1" spc="-113" dirty="0">
                  <a:solidFill>
                    <a:srgbClr val="000000"/>
                  </a:solidFill>
                </a:rPr>
                <a:t>the Truth of God</a:t>
              </a:r>
              <a:endParaRPr lang="en-US" sz="3000" b="1" spc="-113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646" y="1675408"/>
            <a:ext cx="3400415" cy="281637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06050" y="4113771"/>
            <a:ext cx="2272751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spc="-113" dirty="0">
                <a:solidFill>
                  <a:srgbClr val="000000"/>
                </a:solidFill>
              </a:rPr>
              <a:t>Nick </a:t>
            </a:r>
            <a:r>
              <a:rPr lang="en-US" sz="3000" b="1" spc="-113" dirty="0" err="1">
                <a:solidFill>
                  <a:srgbClr val="000000"/>
                </a:solidFill>
              </a:rPr>
              <a:t>Bostrum</a:t>
            </a:r>
            <a:endParaRPr lang="en-US" sz="3000" b="1" spc="-11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57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7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834054"/>
            <a:ext cx="9144000" cy="309446"/>
          </a:xfrm>
          <a:prstGeom prst="rect">
            <a:avLst/>
          </a:prstGeom>
          <a:gradFill flip="none" rotWithShape="1">
            <a:gsLst>
              <a:gs pos="41000">
                <a:srgbClr val="320709"/>
              </a:gs>
              <a:gs pos="100000">
                <a:srgbClr val="621510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27" y="157771"/>
            <a:ext cx="1200696" cy="1798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3174146" y="325510"/>
            <a:ext cx="4115673" cy="1052427"/>
            <a:chOff x="1723754" y="420173"/>
            <a:chExt cx="6755268" cy="1303436"/>
          </a:xfrm>
        </p:grpSpPr>
        <p:sp>
          <p:nvSpPr>
            <p:cNvPr id="11" name="Rectangle 10"/>
            <p:cNvSpPr/>
            <p:nvPr/>
          </p:nvSpPr>
          <p:spPr>
            <a:xfrm>
              <a:off x="1723754" y="420173"/>
              <a:ext cx="6755268" cy="128276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23754" y="465705"/>
              <a:ext cx="6755268" cy="1257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spc="-113" dirty="0">
                  <a:solidFill>
                    <a:srgbClr val="000000"/>
                  </a:solidFill>
                </a:rPr>
                <a:t>Right, Wrong, and the moral God</a:t>
              </a:r>
              <a:endParaRPr lang="en-US" sz="3000" b="1" spc="-113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539" y="179504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6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7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834054"/>
            <a:ext cx="9144000" cy="309446"/>
          </a:xfrm>
          <a:prstGeom prst="rect">
            <a:avLst/>
          </a:prstGeom>
          <a:gradFill flip="none" rotWithShape="1">
            <a:gsLst>
              <a:gs pos="41000">
                <a:srgbClr val="320709"/>
              </a:gs>
              <a:gs pos="100000">
                <a:srgbClr val="621510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27" y="157771"/>
            <a:ext cx="1200696" cy="1798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3415109" y="207085"/>
            <a:ext cx="4115673" cy="1052427"/>
            <a:chOff x="1723754" y="420173"/>
            <a:chExt cx="6755268" cy="1303436"/>
          </a:xfrm>
        </p:grpSpPr>
        <p:sp>
          <p:nvSpPr>
            <p:cNvPr id="6" name="Rectangle 5"/>
            <p:cNvSpPr/>
            <p:nvPr/>
          </p:nvSpPr>
          <p:spPr>
            <a:xfrm>
              <a:off x="1723754" y="420173"/>
              <a:ext cx="6755268" cy="128276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rgbClr val="00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23754" y="465705"/>
              <a:ext cx="6755268" cy="1257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spc="-113" dirty="0">
                  <a:solidFill>
                    <a:srgbClr val="000000"/>
                  </a:solidFill>
                </a:rPr>
                <a:t>Free Will and Moral Responsibility</a:t>
              </a:r>
              <a:endParaRPr lang="en-US" sz="3000" b="1" spc="-113" dirty="0">
                <a:solidFill>
                  <a:srgbClr val="000000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110" y="1413713"/>
            <a:ext cx="4017751" cy="342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1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7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834054"/>
            <a:ext cx="9144000" cy="309446"/>
          </a:xfrm>
          <a:prstGeom prst="rect">
            <a:avLst/>
          </a:prstGeom>
          <a:gradFill flip="none" rotWithShape="1">
            <a:gsLst>
              <a:gs pos="41000">
                <a:srgbClr val="320709"/>
              </a:gs>
              <a:gs pos="100000">
                <a:srgbClr val="621510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27" y="157771"/>
            <a:ext cx="1200696" cy="1798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3174146" y="492778"/>
            <a:ext cx="4115673" cy="1052427"/>
            <a:chOff x="1723754" y="420173"/>
            <a:chExt cx="6755268" cy="1303436"/>
          </a:xfrm>
        </p:grpSpPr>
        <p:sp>
          <p:nvSpPr>
            <p:cNvPr id="6" name="Rectangle 5"/>
            <p:cNvSpPr/>
            <p:nvPr/>
          </p:nvSpPr>
          <p:spPr>
            <a:xfrm>
              <a:off x="1723754" y="420173"/>
              <a:ext cx="6755268" cy="128276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rgbClr val="00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23754" y="465705"/>
              <a:ext cx="6755268" cy="1257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spc="-113" dirty="0">
                  <a:solidFill>
                    <a:srgbClr val="000000"/>
                  </a:solidFill>
                </a:rPr>
                <a:t>The Audacity of the Resurrection</a:t>
              </a:r>
              <a:endParaRPr lang="en-US" sz="3000" b="1" spc="-113" dirty="0">
                <a:solidFill>
                  <a:srgbClr val="000000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146" y="2161831"/>
            <a:ext cx="4133940" cy="232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0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6406" y1="46845" x2="74531" y2="49405"/>
                        <a14:backgroundMark x1="26719" y1="60179" x2="41875" y2="78036"/>
                        <a14:backgroundMark x1="10938" y1="54643" x2="25664" y2="59167"/>
                        <a14:backgroundMark x1="47656" y1="63750" x2="88398" y2="72857"/>
                      </a14:backgroundRemoval>
                    </a14:imgEffect>
                  </a14:imgLayer>
                </a14:imgProps>
              </a:ext>
            </a:extLst>
          </a:blip>
          <a:srcRect l="10090" t="22261" r="22684" b="41016"/>
          <a:stretch/>
        </p:blipFill>
        <p:spPr>
          <a:xfrm>
            <a:off x="301733" y="1450583"/>
            <a:ext cx="8028231" cy="287794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117086" y="602164"/>
            <a:ext cx="8447049" cy="836342"/>
          </a:xfrm>
          <a:prstGeom prst="roundRect">
            <a:avLst/>
          </a:prstGeom>
          <a:gradFill flip="none" rotWithShape="1">
            <a:gsLst>
              <a:gs pos="69000">
                <a:srgbClr val="333536"/>
              </a:gs>
              <a:gs pos="92000">
                <a:srgbClr val="333536"/>
              </a:gs>
              <a:gs pos="100000">
                <a:srgbClr val="3497FC"/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TextBox 5"/>
          <p:cNvSpPr txBox="1"/>
          <p:nvPr/>
        </p:nvSpPr>
        <p:spPr>
          <a:xfrm>
            <a:off x="543948" y="674086"/>
            <a:ext cx="75438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i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CHRISTIANITY  ON  TRIAL</a:t>
            </a:r>
            <a:endParaRPr lang="en-US" sz="4050" b="1" i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07" r="997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9444" y="784214"/>
            <a:ext cx="1037060" cy="4221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834054"/>
            <a:ext cx="9144000" cy="309446"/>
          </a:xfrm>
          <a:prstGeom prst="rect">
            <a:avLst/>
          </a:prstGeom>
          <a:gradFill flip="none" rotWithShape="1">
            <a:gsLst>
              <a:gs pos="41000">
                <a:srgbClr val="320709"/>
              </a:gs>
              <a:gs pos="100000">
                <a:srgbClr val="621510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TextBox 9"/>
          <p:cNvSpPr txBox="1"/>
          <p:nvPr/>
        </p:nvSpPr>
        <p:spPr>
          <a:xfrm>
            <a:off x="741559" y="2178325"/>
            <a:ext cx="75884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A careful </a:t>
            </a:r>
            <a:r>
              <a:rPr lang="en-US" sz="60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8C554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examination </a:t>
            </a:r>
            <a:r>
              <a:rPr lang="en-US" sz="60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of the </a:t>
            </a:r>
            <a:r>
              <a:rPr lang="en-US" sz="60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8C554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evidence</a:t>
            </a:r>
            <a:endParaRPr lang="en-US" sz="6000" b="1" dirty="0">
              <a:ln w="6600">
                <a:solidFill>
                  <a:schemeClr val="tx1"/>
                </a:solidFill>
                <a:prstDash val="solid"/>
              </a:ln>
              <a:solidFill>
                <a:srgbClr val="F8C554"/>
              </a:solidFill>
              <a:effectLst>
                <a:outerShdw dist="38100" dir="2700000" algn="tl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065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7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834054"/>
            <a:ext cx="9144000" cy="309446"/>
          </a:xfrm>
          <a:prstGeom prst="rect">
            <a:avLst/>
          </a:prstGeom>
          <a:gradFill flip="none" rotWithShape="1">
            <a:gsLst>
              <a:gs pos="41000">
                <a:srgbClr val="320709"/>
              </a:gs>
              <a:gs pos="100000">
                <a:srgbClr val="621510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1817" t="5577" r="13012" b="7418"/>
          <a:stretch/>
        </p:blipFill>
        <p:spPr>
          <a:xfrm>
            <a:off x="5446144" y="324537"/>
            <a:ext cx="2848964" cy="41767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917" y="324537"/>
            <a:ext cx="2788533" cy="41767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723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7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834054"/>
            <a:ext cx="9144000" cy="309446"/>
          </a:xfrm>
          <a:prstGeom prst="rect">
            <a:avLst/>
          </a:prstGeom>
          <a:gradFill flip="none" rotWithShape="1">
            <a:gsLst>
              <a:gs pos="41000">
                <a:srgbClr val="320709"/>
              </a:gs>
              <a:gs pos="100000">
                <a:srgbClr val="621510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27" y="157771"/>
            <a:ext cx="1200696" cy="1798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3428655" y="324537"/>
            <a:ext cx="4115673" cy="1068575"/>
            <a:chOff x="1723754" y="379502"/>
            <a:chExt cx="6755268" cy="1323439"/>
          </a:xfrm>
        </p:grpSpPr>
        <p:sp>
          <p:nvSpPr>
            <p:cNvPr id="7" name="Rectangle 6"/>
            <p:cNvSpPr/>
            <p:nvPr/>
          </p:nvSpPr>
          <p:spPr>
            <a:xfrm>
              <a:off x="1723754" y="420173"/>
              <a:ext cx="6755268" cy="128276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rgbClr val="0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23754" y="379502"/>
              <a:ext cx="6755268" cy="1257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spc="-113" dirty="0">
                  <a:solidFill>
                    <a:srgbClr val="000000"/>
                  </a:solidFill>
                </a:rPr>
                <a:t>The key:</a:t>
              </a:r>
            </a:p>
            <a:p>
              <a:pPr algn="ctr"/>
              <a:r>
                <a:rPr lang="en-US" sz="3000" b="1" spc="-113" dirty="0">
                  <a:solidFill>
                    <a:srgbClr val="000000"/>
                  </a:solidFill>
                </a:rPr>
                <a:t>The Burden of Proof</a:t>
              </a:r>
              <a:endParaRPr lang="en-US" sz="3000" b="1" spc="-113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750056" y="1717499"/>
            <a:ext cx="3382931" cy="3015373"/>
            <a:chOff x="2260424" y="2460625"/>
            <a:chExt cx="4510575" cy="4020497"/>
          </a:xfrm>
        </p:grpSpPr>
        <p:grpSp>
          <p:nvGrpSpPr>
            <p:cNvPr id="13" name="Group 40"/>
            <p:cNvGrpSpPr>
              <a:grpSpLocks/>
            </p:cNvGrpSpPr>
            <p:nvPr/>
          </p:nvGrpSpPr>
          <p:grpSpPr bwMode="auto">
            <a:xfrm flipH="1">
              <a:off x="2814638" y="2460625"/>
              <a:ext cx="3640137" cy="2851150"/>
              <a:chOff x="2332" y="1981"/>
              <a:chExt cx="2420" cy="1896"/>
            </a:xfrm>
          </p:grpSpPr>
          <p:grpSp>
            <p:nvGrpSpPr>
              <p:cNvPr id="15" name="Group 41"/>
              <p:cNvGrpSpPr>
                <a:grpSpLocks/>
              </p:cNvGrpSpPr>
              <p:nvPr/>
            </p:nvGrpSpPr>
            <p:grpSpPr bwMode="auto">
              <a:xfrm>
                <a:off x="2332" y="1981"/>
                <a:ext cx="2420" cy="1896"/>
                <a:chOff x="2332" y="1981"/>
                <a:chExt cx="2420" cy="1896"/>
              </a:xfrm>
            </p:grpSpPr>
            <p:sp>
              <p:nvSpPr>
                <p:cNvPr id="22" name="Freeform 42"/>
                <p:cNvSpPr>
                  <a:spLocks/>
                </p:cNvSpPr>
                <p:nvPr/>
              </p:nvSpPr>
              <p:spPr bwMode="auto">
                <a:xfrm rot="226813">
                  <a:off x="2703" y="1981"/>
                  <a:ext cx="1713" cy="211"/>
                </a:xfrm>
                <a:custGeom>
                  <a:avLst/>
                  <a:gdLst>
                    <a:gd name="T0" fmla="*/ 1713 w 1366"/>
                    <a:gd name="T1" fmla="*/ 50 h 168"/>
                    <a:gd name="T2" fmla="*/ 5 w 1366"/>
                    <a:gd name="T3" fmla="*/ 211 h 168"/>
                    <a:gd name="T4" fmla="*/ 0 w 1366"/>
                    <a:gd name="T5" fmla="*/ 161 h 168"/>
                    <a:gd name="T6" fmla="*/ 1708 w 1366"/>
                    <a:gd name="T7" fmla="*/ 0 h 168"/>
                    <a:gd name="T8" fmla="*/ 1713 w 1366"/>
                    <a:gd name="T9" fmla="*/ 50 h 1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66"/>
                    <a:gd name="T16" fmla="*/ 0 h 168"/>
                    <a:gd name="T17" fmla="*/ 1366 w 1366"/>
                    <a:gd name="T18" fmla="*/ 168 h 1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66" h="168">
                      <a:moveTo>
                        <a:pt x="1366" y="40"/>
                      </a:moveTo>
                      <a:lnTo>
                        <a:pt x="4" y="168"/>
                      </a:lnTo>
                      <a:lnTo>
                        <a:pt x="0" y="128"/>
                      </a:lnTo>
                      <a:lnTo>
                        <a:pt x="1362" y="0"/>
                      </a:lnTo>
                      <a:lnTo>
                        <a:pt x="1366" y="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23" name="Freeform 43"/>
                <p:cNvSpPr>
                  <a:spLocks/>
                </p:cNvSpPr>
                <p:nvPr/>
              </p:nvSpPr>
              <p:spPr bwMode="auto">
                <a:xfrm>
                  <a:off x="3503" y="2024"/>
                  <a:ext cx="163" cy="153"/>
                </a:xfrm>
                <a:custGeom>
                  <a:avLst/>
                  <a:gdLst>
                    <a:gd name="T0" fmla="*/ 163 w 130"/>
                    <a:gd name="T1" fmla="*/ 78 h 122"/>
                    <a:gd name="T2" fmla="*/ 163 w 130"/>
                    <a:gd name="T3" fmla="*/ 78 h 122"/>
                    <a:gd name="T4" fmla="*/ 163 w 130"/>
                    <a:gd name="T5" fmla="*/ 93 h 122"/>
                    <a:gd name="T6" fmla="*/ 158 w 130"/>
                    <a:gd name="T7" fmla="*/ 105 h 122"/>
                    <a:gd name="T8" fmla="*/ 150 w 130"/>
                    <a:gd name="T9" fmla="*/ 120 h 122"/>
                    <a:gd name="T10" fmla="*/ 140 w 130"/>
                    <a:gd name="T11" fmla="*/ 130 h 122"/>
                    <a:gd name="T12" fmla="*/ 128 w 130"/>
                    <a:gd name="T13" fmla="*/ 140 h 122"/>
                    <a:gd name="T14" fmla="*/ 113 w 130"/>
                    <a:gd name="T15" fmla="*/ 148 h 122"/>
                    <a:gd name="T16" fmla="*/ 98 w 130"/>
                    <a:gd name="T17" fmla="*/ 150 h 122"/>
                    <a:gd name="T18" fmla="*/ 83 w 130"/>
                    <a:gd name="T19" fmla="*/ 153 h 122"/>
                    <a:gd name="T20" fmla="*/ 83 w 130"/>
                    <a:gd name="T21" fmla="*/ 153 h 122"/>
                    <a:gd name="T22" fmla="*/ 65 w 130"/>
                    <a:gd name="T23" fmla="*/ 150 h 122"/>
                    <a:gd name="T24" fmla="*/ 50 w 130"/>
                    <a:gd name="T25" fmla="*/ 148 h 122"/>
                    <a:gd name="T26" fmla="*/ 38 w 130"/>
                    <a:gd name="T27" fmla="*/ 140 h 122"/>
                    <a:gd name="T28" fmla="*/ 25 w 130"/>
                    <a:gd name="T29" fmla="*/ 130 h 122"/>
                    <a:gd name="T30" fmla="*/ 15 w 130"/>
                    <a:gd name="T31" fmla="*/ 120 h 122"/>
                    <a:gd name="T32" fmla="*/ 8 w 130"/>
                    <a:gd name="T33" fmla="*/ 105 h 122"/>
                    <a:gd name="T34" fmla="*/ 3 w 130"/>
                    <a:gd name="T35" fmla="*/ 93 h 122"/>
                    <a:gd name="T36" fmla="*/ 0 w 130"/>
                    <a:gd name="T37" fmla="*/ 78 h 122"/>
                    <a:gd name="T38" fmla="*/ 0 w 130"/>
                    <a:gd name="T39" fmla="*/ 78 h 122"/>
                    <a:gd name="T40" fmla="*/ 3 w 130"/>
                    <a:gd name="T41" fmla="*/ 63 h 122"/>
                    <a:gd name="T42" fmla="*/ 8 w 130"/>
                    <a:gd name="T43" fmla="*/ 48 h 122"/>
                    <a:gd name="T44" fmla="*/ 15 w 130"/>
                    <a:gd name="T45" fmla="*/ 35 h 122"/>
                    <a:gd name="T46" fmla="*/ 25 w 130"/>
                    <a:gd name="T47" fmla="*/ 23 h 122"/>
                    <a:gd name="T48" fmla="*/ 38 w 130"/>
                    <a:gd name="T49" fmla="*/ 15 h 122"/>
                    <a:gd name="T50" fmla="*/ 50 w 130"/>
                    <a:gd name="T51" fmla="*/ 8 h 122"/>
                    <a:gd name="T52" fmla="*/ 65 w 130"/>
                    <a:gd name="T53" fmla="*/ 3 h 122"/>
                    <a:gd name="T54" fmla="*/ 83 w 130"/>
                    <a:gd name="T55" fmla="*/ 0 h 122"/>
                    <a:gd name="T56" fmla="*/ 83 w 130"/>
                    <a:gd name="T57" fmla="*/ 0 h 122"/>
                    <a:gd name="T58" fmla="*/ 98 w 130"/>
                    <a:gd name="T59" fmla="*/ 3 h 122"/>
                    <a:gd name="T60" fmla="*/ 113 w 130"/>
                    <a:gd name="T61" fmla="*/ 8 h 122"/>
                    <a:gd name="T62" fmla="*/ 128 w 130"/>
                    <a:gd name="T63" fmla="*/ 15 h 122"/>
                    <a:gd name="T64" fmla="*/ 140 w 130"/>
                    <a:gd name="T65" fmla="*/ 23 h 122"/>
                    <a:gd name="T66" fmla="*/ 150 w 130"/>
                    <a:gd name="T67" fmla="*/ 35 h 122"/>
                    <a:gd name="T68" fmla="*/ 158 w 130"/>
                    <a:gd name="T69" fmla="*/ 48 h 122"/>
                    <a:gd name="T70" fmla="*/ 163 w 130"/>
                    <a:gd name="T71" fmla="*/ 63 h 122"/>
                    <a:gd name="T72" fmla="*/ 163 w 130"/>
                    <a:gd name="T73" fmla="*/ 78 h 122"/>
                    <a:gd name="T74" fmla="*/ 163 w 130"/>
                    <a:gd name="T75" fmla="*/ 78 h 12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30"/>
                    <a:gd name="T115" fmla="*/ 0 h 122"/>
                    <a:gd name="T116" fmla="*/ 130 w 130"/>
                    <a:gd name="T117" fmla="*/ 122 h 12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30" h="122">
                      <a:moveTo>
                        <a:pt x="130" y="62"/>
                      </a:moveTo>
                      <a:lnTo>
                        <a:pt x="130" y="62"/>
                      </a:lnTo>
                      <a:lnTo>
                        <a:pt x="130" y="74"/>
                      </a:lnTo>
                      <a:lnTo>
                        <a:pt x="126" y="84"/>
                      </a:lnTo>
                      <a:lnTo>
                        <a:pt x="120" y="96"/>
                      </a:lnTo>
                      <a:lnTo>
                        <a:pt x="112" y="104"/>
                      </a:lnTo>
                      <a:lnTo>
                        <a:pt x="102" y="112"/>
                      </a:lnTo>
                      <a:lnTo>
                        <a:pt x="90" y="118"/>
                      </a:lnTo>
                      <a:lnTo>
                        <a:pt x="78" y="120"/>
                      </a:lnTo>
                      <a:lnTo>
                        <a:pt x="66" y="122"/>
                      </a:lnTo>
                      <a:lnTo>
                        <a:pt x="52" y="120"/>
                      </a:lnTo>
                      <a:lnTo>
                        <a:pt x="40" y="118"/>
                      </a:lnTo>
                      <a:lnTo>
                        <a:pt x="30" y="112"/>
                      </a:lnTo>
                      <a:lnTo>
                        <a:pt x="20" y="104"/>
                      </a:lnTo>
                      <a:lnTo>
                        <a:pt x="12" y="96"/>
                      </a:lnTo>
                      <a:lnTo>
                        <a:pt x="6" y="84"/>
                      </a:lnTo>
                      <a:lnTo>
                        <a:pt x="2" y="74"/>
                      </a:lnTo>
                      <a:lnTo>
                        <a:pt x="0" y="62"/>
                      </a:lnTo>
                      <a:lnTo>
                        <a:pt x="2" y="50"/>
                      </a:lnTo>
                      <a:lnTo>
                        <a:pt x="6" y="38"/>
                      </a:lnTo>
                      <a:lnTo>
                        <a:pt x="12" y="28"/>
                      </a:lnTo>
                      <a:lnTo>
                        <a:pt x="20" y="18"/>
                      </a:lnTo>
                      <a:lnTo>
                        <a:pt x="30" y="12"/>
                      </a:lnTo>
                      <a:lnTo>
                        <a:pt x="40" y="6"/>
                      </a:lnTo>
                      <a:lnTo>
                        <a:pt x="52" y="2"/>
                      </a:lnTo>
                      <a:lnTo>
                        <a:pt x="66" y="0"/>
                      </a:lnTo>
                      <a:lnTo>
                        <a:pt x="78" y="2"/>
                      </a:lnTo>
                      <a:lnTo>
                        <a:pt x="90" y="6"/>
                      </a:lnTo>
                      <a:lnTo>
                        <a:pt x="102" y="12"/>
                      </a:lnTo>
                      <a:lnTo>
                        <a:pt x="112" y="18"/>
                      </a:lnTo>
                      <a:lnTo>
                        <a:pt x="120" y="28"/>
                      </a:lnTo>
                      <a:lnTo>
                        <a:pt x="126" y="38"/>
                      </a:lnTo>
                      <a:lnTo>
                        <a:pt x="130" y="50"/>
                      </a:lnTo>
                      <a:lnTo>
                        <a:pt x="130" y="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24" name="Rectangle 44"/>
                <p:cNvSpPr>
                  <a:spLocks noChangeArrowheads="1"/>
                </p:cNvSpPr>
                <p:nvPr/>
              </p:nvSpPr>
              <p:spPr bwMode="auto">
                <a:xfrm>
                  <a:off x="3543" y="2109"/>
                  <a:ext cx="86" cy="161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25" name="Freeform 45"/>
                <p:cNvSpPr>
                  <a:spLocks/>
                </p:cNvSpPr>
                <p:nvPr/>
              </p:nvSpPr>
              <p:spPr bwMode="auto">
                <a:xfrm>
                  <a:off x="2332" y="2907"/>
                  <a:ext cx="737" cy="328"/>
                </a:xfrm>
                <a:custGeom>
                  <a:avLst/>
                  <a:gdLst>
                    <a:gd name="T0" fmla="*/ 0 w 588"/>
                    <a:gd name="T1" fmla="*/ 3 h 262"/>
                    <a:gd name="T2" fmla="*/ 737 w 588"/>
                    <a:gd name="T3" fmla="*/ 0 h 262"/>
                    <a:gd name="T4" fmla="*/ 737 w 588"/>
                    <a:gd name="T5" fmla="*/ 0 h 262"/>
                    <a:gd name="T6" fmla="*/ 734 w 588"/>
                    <a:gd name="T7" fmla="*/ 13 h 262"/>
                    <a:gd name="T8" fmla="*/ 729 w 588"/>
                    <a:gd name="T9" fmla="*/ 50 h 262"/>
                    <a:gd name="T10" fmla="*/ 722 w 588"/>
                    <a:gd name="T11" fmla="*/ 75 h 262"/>
                    <a:gd name="T12" fmla="*/ 714 w 588"/>
                    <a:gd name="T13" fmla="*/ 103 h 262"/>
                    <a:gd name="T14" fmla="*/ 702 w 588"/>
                    <a:gd name="T15" fmla="*/ 133 h 262"/>
                    <a:gd name="T16" fmla="*/ 684 w 588"/>
                    <a:gd name="T17" fmla="*/ 163 h 262"/>
                    <a:gd name="T18" fmla="*/ 664 w 588"/>
                    <a:gd name="T19" fmla="*/ 195 h 262"/>
                    <a:gd name="T20" fmla="*/ 639 w 588"/>
                    <a:gd name="T21" fmla="*/ 223 h 262"/>
                    <a:gd name="T22" fmla="*/ 607 w 588"/>
                    <a:gd name="T23" fmla="*/ 253 h 262"/>
                    <a:gd name="T24" fmla="*/ 589 w 588"/>
                    <a:gd name="T25" fmla="*/ 265 h 262"/>
                    <a:gd name="T26" fmla="*/ 569 w 588"/>
                    <a:gd name="T27" fmla="*/ 278 h 262"/>
                    <a:gd name="T28" fmla="*/ 549 w 588"/>
                    <a:gd name="T29" fmla="*/ 288 h 262"/>
                    <a:gd name="T30" fmla="*/ 526 w 588"/>
                    <a:gd name="T31" fmla="*/ 298 h 262"/>
                    <a:gd name="T32" fmla="*/ 501 w 588"/>
                    <a:gd name="T33" fmla="*/ 305 h 262"/>
                    <a:gd name="T34" fmla="*/ 476 w 588"/>
                    <a:gd name="T35" fmla="*/ 313 h 262"/>
                    <a:gd name="T36" fmla="*/ 446 w 588"/>
                    <a:gd name="T37" fmla="*/ 320 h 262"/>
                    <a:gd name="T38" fmla="*/ 416 w 588"/>
                    <a:gd name="T39" fmla="*/ 325 h 262"/>
                    <a:gd name="T40" fmla="*/ 384 w 588"/>
                    <a:gd name="T41" fmla="*/ 328 h 262"/>
                    <a:gd name="T42" fmla="*/ 351 w 588"/>
                    <a:gd name="T43" fmla="*/ 328 h 262"/>
                    <a:gd name="T44" fmla="*/ 351 w 588"/>
                    <a:gd name="T45" fmla="*/ 328 h 262"/>
                    <a:gd name="T46" fmla="*/ 321 w 588"/>
                    <a:gd name="T47" fmla="*/ 328 h 262"/>
                    <a:gd name="T48" fmla="*/ 291 w 588"/>
                    <a:gd name="T49" fmla="*/ 325 h 262"/>
                    <a:gd name="T50" fmla="*/ 266 w 588"/>
                    <a:gd name="T51" fmla="*/ 320 h 262"/>
                    <a:gd name="T52" fmla="*/ 241 w 588"/>
                    <a:gd name="T53" fmla="*/ 313 h 262"/>
                    <a:gd name="T54" fmla="*/ 216 w 588"/>
                    <a:gd name="T55" fmla="*/ 308 h 262"/>
                    <a:gd name="T56" fmla="*/ 196 w 588"/>
                    <a:gd name="T57" fmla="*/ 298 h 262"/>
                    <a:gd name="T58" fmla="*/ 175 w 588"/>
                    <a:gd name="T59" fmla="*/ 288 h 262"/>
                    <a:gd name="T60" fmla="*/ 155 w 588"/>
                    <a:gd name="T61" fmla="*/ 278 h 262"/>
                    <a:gd name="T62" fmla="*/ 138 w 588"/>
                    <a:gd name="T63" fmla="*/ 265 h 262"/>
                    <a:gd name="T64" fmla="*/ 123 w 588"/>
                    <a:gd name="T65" fmla="*/ 253 h 262"/>
                    <a:gd name="T66" fmla="*/ 93 w 588"/>
                    <a:gd name="T67" fmla="*/ 225 h 262"/>
                    <a:gd name="T68" fmla="*/ 70 w 588"/>
                    <a:gd name="T69" fmla="*/ 195 h 262"/>
                    <a:gd name="T70" fmla="*/ 50 w 588"/>
                    <a:gd name="T71" fmla="*/ 165 h 262"/>
                    <a:gd name="T72" fmla="*/ 35 w 588"/>
                    <a:gd name="T73" fmla="*/ 135 h 262"/>
                    <a:gd name="T74" fmla="*/ 23 w 588"/>
                    <a:gd name="T75" fmla="*/ 105 h 262"/>
                    <a:gd name="T76" fmla="*/ 15 w 588"/>
                    <a:gd name="T77" fmla="*/ 78 h 262"/>
                    <a:gd name="T78" fmla="*/ 8 w 588"/>
                    <a:gd name="T79" fmla="*/ 53 h 262"/>
                    <a:gd name="T80" fmla="*/ 3 w 588"/>
                    <a:gd name="T81" fmla="*/ 15 h 262"/>
                    <a:gd name="T82" fmla="*/ 0 w 588"/>
                    <a:gd name="T83" fmla="*/ 3 h 262"/>
                    <a:gd name="T84" fmla="*/ 0 w 588"/>
                    <a:gd name="T85" fmla="*/ 3 h 262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588"/>
                    <a:gd name="T130" fmla="*/ 0 h 262"/>
                    <a:gd name="T131" fmla="*/ 588 w 588"/>
                    <a:gd name="T132" fmla="*/ 262 h 262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588" h="262">
                      <a:moveTo>
                        <a:pt x="0" y="2"/>
                      </a:moveTo>
                      <a:lnTo>
                        <a:pt x="588" y="0"/>
                      </a:lnTo>
                      <a:lnTo>
                        <a:pt x="586" y="10"/>
                      </a:lnTo>
                      <a:lnTo>
                        <a:pt x="582" y="40"/>
                      </a:lnTo>
                      <a:lnTo>
                        <a:pt x="576" y="60"/>
                      </a:lnTo>
                      <a:lnTo>
                        <a:pt x="570" y="82"/>
                      </a:lnTo>
                      <a:lnTo>
                        <a:pt x="560" y="106"/>
                      </a:lnTo>
                      <a:lnTo>
                        <a:pt x="546" y="130"/>
                      </a:lnTo>
                      <a:lnTo>
                        <a:pt x="530" y="156"/>
                      </a:lnTo>
                      <a:lnTo>
                        <a:pt x="510" y="178"/>
                      </a:lnTo>
                      <a:lnTo>
                        <a:pt x="484" y="202"/>
                      </a:lnTo>
                      <a:lnTo>
                        <a:pt x="470" y="212"/>
                      </a:lnTo>
                      <a:lnTo>
                        <a:pt x="454" y="222"/>
                      </a:lnTo>
                      <a:lnTo>
                        <a:pt x="438" y="230"/>
                      </a:lnTo>
                      <a:lnTo>
                        <a:pt x="420" y="238"/>
                      </a:lnTo>
                      <a:lnTo>
                        <a:pt x="400" y="244"/>
                      </a:lnTo>
                      <a:lnTo>
                        <a:pt x="380" y="250"/>
                      </a:lnTo>
                      <a:lnTo>
                        <a:pt x="356" y="256"/>
                      </a:lnTo>
                      <a:lnTo>
                        <a:pt x="332" y="260"/>
                      </a:lnTo>
                      <a:lnTo>
                        <a:pt x="306" y="262"/>
                      </a:lnTo>
                      <a:lnTo>
                        <a:pt x="280" y="262"/>
                      </a:lnTo>
                      <a:lnTo>
                        <a:pt x="256" y="262"/>
                      </a:lnTo>
                      <a:lnTo>
                        <a:pt x="232" y="260"/>
                      </a:lnTo>
                      <a:lnTo>
                        <a:pt x="212" y="256"/>
                      </a:lnTo>
                      <a:lnTo>
                        <a:pt x="192" y="250"/>
                      </a:lnTo>
                      <a:lnTo>
                        <a:pt x="172" y="246"/>
                      </a:lnTo>
                      <a:lnTo>
                        <a:pt x="156" y="238"/>
                      </a:lnTo>
                      <a:lnTo>
                        <a:pt x="140" y="230"/>
                      </a:lnTo>
                      <a:lnTo>
                        <a:pt x="124" y="222"/>
                      </a:lnTo>
                      <a:lnTo>
                        <a:pt x="110" y="212"/>
                      </a:lnTo>
                      <a:lnTo>
                        <a:pt x="98" y="202"/>
                      </a:lnTo>
                      <a:lnTo>
                        <a:pt x="74" y="180"/>
                      </a:lnTo>
                      <a:lnTo>
                        <a:pt x="56" y="156"/>
                      </a:lnTo>
                      <a:lnTo>
                        <a:pt x="40" y="132"/>
                      </a:lnTo>
                      <a:lnTo>
                        <a:pt x="28" y="108"/>
                      </a:lnTo>
                      <a:lnTo>
                        <a:pt x="18" y="84"/>
                      </a:lnTo>
                      <a:lnTo>
                        <a:pt x="12" y="62"/>
                      </a:lnTo>
                      <a:lnTo>
                        <a:pt x="6" y="42"/>
                      </a:lnTo>
                      <a:lnTo>
                        <a:pt x="2" y="1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26" name="Freeform 46"/>
                <p:cNvSpPr>
                  <a:spLocks/>
                </p:cNvSpPr>
                <p:nvPr/>
              </p:nvSpPr>
              <p:spPr bwMode="auto">
                <a:xfrm>
                  <a:off x="4015" y="2806"/>
                  <a:ext cx="737" cy="329"/>
                </a:xfrm>
                <a:custGeom>
                  <a:avLst/>
                  <a:gdLst>
                    <a:gd name="T0" fmla="*/ 0 w 588"/>
                    <a:gd name="T1" fmla="*/ 3 h 262"/>
                    <a:gd name="T2" fmla="*/ 737 w 588"/>
                    <a:gd name="T3" fmla="*/ 0 h 262"/>
                    <a:gd name="T4" fmla="*/ 737 w 588"/>
                    <a:gd name="T5" fmla="*/ 0 h 262"/>
                    <a:gd name="T6" fmla="*/ 737 w 588"/>
                    <a:gd name="T7" fmla="*/ 15 h 262"/>
                    <a:gd name="T8" fmla="*/ 729 w 588"/>
                    <a:gd name="T9" fmla="*/ 53 h 262"/>
                    <a:gd name="T10" fmla="*/ 724 w 588"/>
                    <a:gd name="T11" fmla="*/ 78 h 262"/>
                    <a:gd name="T12" fmla="*/ 714 w 588"/>
                    <a:gd name="T13" fmla="*/ 105 h 262"/>
                    <a:gd name="T14" fmla="*/ 702 w 588"/>
                    <a:gd name="T15" fmla="*/ 136 h 262"/>
                    <a:gd name="T16" fmla="*/ 687 w 588"/>
                    <a:gd name="T17" fmla="*/ 166 h 262"/>
                    <a:gd name="T18" fmla="*/ 664 w 588"/>
                    <a:gd name="T19" fmla="*/ 196 h 262"/>
                    <a:gd name="T20" fmla="*/ 639 w 588"/>
                    <a:gd name="T21" fmla="*/ 226 h 262"/>
                    <a:gd name="T22" fmla="*/ 609 w 588"/>
                    <a:gd name="T23" fmla="*/ 254 h 262"/>
                    <a:gd name="T24" fmla="*/ 592 w 588"/>
                    <a:gd name="T25" fmla="*/ 266 h 262"/>
                    <a:gd name="T26" fmla="*/ 572 w 588"/>
                    <a:gd name="T27" fmla="*/ 279 h 262"/>
                    <a:gd name="T28" fmla="*/ 549 w 588"/>
                    <a:gd name="T29" fmla="*/ 289 h 262"/>
                    <a:gd name="T30" fmla="*/ 526 w 588"/>
                    <a:gd name="T31" fmla="*/ 299 h 262"/>
                    <a:gd name="T32" fmla="*/ 504 w 588"/>
                    <a:gd name="T33" fmla="*/ 309 h 262"/>
                    <a:gd name="T34" fmla="*/ 476 w 588"/>
                    <a:gd name="T35" fmla="*/ 316 h 262"/>
                    <a:gd name="T36" fmla="*/ 449 w 588"/>
                    <a:gd name="T37" fmla="*/ 321 h 262"/>
                    <a:gd name="T38" fmla="*/ 419 w 588"/>
                    <a:gd name="T39" fmla="*/ 326 h 262"/>
                    <a:gd name="T40" fmla="*/ 386 w 588"/>
                    <a:gd name="T41" fmla="*/ 329 h 262"/>
                    <a:gd name="T42" fmla="*/ 351 w 588"/>
                    <a:gd name="T43" fmla="*/ 329 h 262"/>
                    <a:gd name="T44" fmla="*/ 351 w 588"/>
                    <a:gd name="T45" fmla="*/ 329 h 262"/>
                    <a:gd name="T46" fmla="*/ 321 w 588"/>
                    <a:gd name="T47" fmla="*/ 329 h 262"/>
                    <a:gd name="T48" fmla="*/ 293 w 588"/>
                    <a:gd name="T49" fmla="*/ 326 h 262"/>
                    <a:gd name="T50" fmla="*/ 266 w 588"/>
                    <a:gd name="T51" fmla="*/ 321 h 262"/>
                    <a:gd name="T52" fmla="*/ 241 w 588"/>
                    <a:gd name="T53" fmla="*/ 316 h 262"/>
                    <a:gd name="T54" fmla="*/ 218 w 588"/>
                    <a:gd name="T55" fmla="*/ 309 h 262"/>
                    <a:gd name="T56" fmla="*/ 196 w 588"/>
                    <a:gd name="T57" fmla="*/ 299 h 262"/>
                    <a:gd name="T58" fmla="*/ 175 w 588"/>
                    <a:gd name="T59" fmla="*/ 291 h 262"/>
                    <a:gd name="T60" fmla="*/ 155 w 588"/>
                    <a:gd name="T61" fmla="*/ 279 h 262"/>
                    <a:gd name="T62" fmla="*/ 138 w 588"/>
                    <a:gd name="T63" fmla="*/ 266 h 262"/>
                    <a:gd name="T64" fmla="*/ 123 w 588"/>
                    <a:gd name="T65" fmla="*/ 254 h 262"/>
                    <a:gd name="T66" fmla="*/ 95 w 588"/>
                    <a:gd name="T67" fmla="*/ 226 h 262"/>
                    <a:gd name="T68" fmla="*/ 70 w 588"/>
                    <a:gd name="T69" fmla="*/ 198 h 262"/>
                    <a:gd name="T70" fmla="*/ 53 w 588"/>
                    <a:gd name="T71" fmla="*/ 166 h 262"/>
                    <a:gd name="T72" fmla="*/ 35 w 588"/>
                    <a:gd name="T73" fmla="*/ 136 h 262"/>
                    <a:gd name="T74" fmla="*/ 25 w 588"/>
                    <a:gd name="T75" fmla="*/ 105 h 262"/>
                    <a:gd name="T76" fmla="*/ 15 w 588"/>
                    <a:gd name="T77" fmla="*/ 78 h 262"/>
                    <a:gd name="T78" fmla="*/ 10 w 588"/>
                    <a:gd name="T79" fmla="*/ 55 h 262"/>
                    <a:gd name="T80" fmla="*/ 3 w 588"/>
                    <a:gd name="T81" fmla="*/ 18 h 262"/>
                    <a:gd name="T82" fmla="*/ 0 w 588"/>
                    <a:gd name="T83" fmla="*/ 3 h 262"/>
                    <a:gd name="T84" fmla="*/ 0 w 588"/>
                    <a:gd name="T85" fmla="*/ 3 h 262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588"/>
                    <a:gd name="T130" fmla="*/ 0 h 262"/>
                    <a:gd name="T131" fmla="*/ 588 w 588"/>
                    <a:gd name="T132" fmla="*/ 262 h 262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588" h="262">
                      <a:moveTo>
                        <a:pt x="0" y="2"/>
                      </a:moveTo>
                      <a:lnTo>
                        <a:pt x="588" y="0"/>
                      </a:lnTo>
                      <a:lnTo>
                        <a:pt x="588" y="12"/>
                      </a:lnTo>
                      <a:lnTo>
                        <a:pt x="582" y="42"/>
                      </a:lnTo>
                      <a:lnTo>
                        <a:pt x="578" y="62"/>
                      </a:lnTo>
                      <a:lnTo>
                        <a:pt x="570" y="84"/>
                      </a:lnTo>
                      <a:lnTo>
                        <a:pt x="560" y="108"/>
                      </a:lnTo>
                      <a:lnTo>
                        <a:pt x="548" y="132"/>
                      </a:lnTo>
                      <a:lnTo>
                        <a:pt x="530" y="156"/>
                      </a:lnTo>
                      <a:lnTo>
                        <a:pt x="510" y="180"/>
                      </a:lnTo>
                      <a:lnTo>
                        <a:pt x="486" y="202"/>
                      </a:lnTo>
                      <a:lnTo>
                        <a:pt x="472" y="212"/>
                      </a:lnTo>
                      <a:lnTo>
                        <a:pt x="456" y="222"/>
                      </a:lnTo>
                      <a:lnTo>
                        <a:pt x="438" y="230"/>
                      </a:lnTo>
                      <a:lnTo>
                        <a:pt x="420" y="238"/>
                      </a:lnTo>
                      <a:lnTo>
                        <a:pt x="402" y="246"/>
                      </a:lnTo>
                      <a:lnTo>
                        <a:pt x="380" y="252"/>
                      </a:lnTo>
                      <a:lnTo>
                        <a:pt x="358" y="256"/>
                      </a:lnTo>
                      <a:lnTo>
                        <a:pt x="334" y="260"/>
                      </a:lnTo>
                      <a:lnTo>
                        <a:pt x="308" y="262"/>
                      </a:lnTo>
                      <a:lnTo>
                        <a:pt x="280" y="262"/>
                      </a:lnTo>
                      <a:lnTo>
                        <a:pt x="256" y="262"/>
                      </a:lnTo>
                      <a:lnTo>
                        <a:pt x="234" y="260"/>
                      </a:lnTo>
                      <a:lnTo>
                        <a:pt x="212" y="256"/>
                      </a:lnTo>
                      <a:lnTo>
                        <a:pt x="192" y="252"/>
                      </a:lnTo>
                      <a:lnTo>
                        <a:pt x="174" y="246"/>
                      </a:lnTo>
                      <a:lnTo>
                        <a:pt x="156" y="238"/>
                      </a:lnTo>
                      <a:lnTo>
                        <a:pt x="140" y="232"/>
                      </a:lnTo>
                      <a:lnTo>
                        <a:pt x="124" y="222"/>
                      </a:lnTo>
                      <a:lnTo>
                        <a:pt x="110" y="212"/>
                      </a:lnTo>
                      <a:lnTo>
                        <a:pt x="98" y="202"/>
                      </a:lnTo>
                      <a:lnTo>
                        <a:pt x="76" y="180"/>
                      </a:lnTo>
                      <a:lnTo>
                        <a:pt x="56" y="158"/>
                      </a:lnTo>
                      <a:lnTo>
                        <a:pt x="42" y="132"/>
                      </a:lnTo>
                      <a:lnTo>
                        <a:pt x="28" y="108"/>
                      </a:lnTo>
                      <a:lnTo>
                        <a:pt x="20" y="84"/>
                      </a:lnTo>
                      <a:lnTo>
                        <a:pt x="12" y="62"/>
                      </a:lnTo>
                      <a:lnTo>
                        <a:pt x="8" y="44"/>
                      </a:lnTo>
                      <a:lnTo>
                        <a:pt x="2" y="14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27" name="Freeform 47"/>
                <p:cNvSpPr>
                  <a:spLocks/>
                </p:cNvSpPr>
                <p:nvPr/>
              </p:nvSpPr>
              <p:spPr bwMode="auto">
                <a:xfrm>
                  <a:off x="3014" y="3679"/>
                  <a:ext cx="1116" cy="198"/>
                </a:xfrm>
                <a:custGeom>
                  <a:avLst/>
                  <a:gdLst>
                    <a:gd name="T0" fmla="*/ 0 w 890"/>
                    <a:gd name="T1" fmla="*/ 198 h 158"/>
                    <a:gd name="T2" fmla="*/ 567 w 890"/>
                    <a:gd name="T3" fmla="*/ 0 h 158"/>
                    <a:gd name="T4" fmla="*/ 1116 w 890"/>
                    <a:gd name="T5" fmla="*/ 195 h 158"/>
                    <a:gd name="T6" fmla="*/ 0 w 890"/>
                    <a:gd name="T7" fmla="*/ 198 h 15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90"/>
                    <a:gd name="T13" fmla="*/ 0 h 158"/>
                    <a:gd name="T14" fmla="*/ 890 w 890"/>
                    <a:gd name="T15" fmla="*/ 158 h 15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90" h="158">
                      <a:moveTo>
                        <a:pt x="0" y="158"/>
                      </a:moveTo>
                      <a:lnTo>
                        <a:pt x="452" y="0"/>
                      </a:lnTo>
                      <a:lnTo>
                        <a:pt x="890" y="156"/>
                      </a:lnTo>
                      <a:lnTo>
                        <a:pt x="0" y="1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28" name="Freeform 48"/>
                <p:cNvSpPr>
                  <a:spLocks/>
                </p:cNvSpPr>
                <p:nvPr/>
              </p:nvSpPr>
              <p:spPr bwMode="auto">
                <a:xfrm>
                  <a:off x="2711" y="2097"/>
                  <a:ext cx="353" cy="832"/>
                </a:xfrm>
                <a:custGeom>
                  <a:avLst/>
                  <a:gdLst>
                    <a:gd name="T0" fmla="*/ 353 w 282"/>
                    <a:gd name="T1" fmla="*/ 822 h 664"/>
                    <a:gd name="T2" fmla="*/ 333 w 282"/>
                    <a:gd name="T3" fmla="*/ 832 h 664"/>
                    <a:gd name="T4" fmla="*/ 0 w 282"/>
                    <a:gd name="T5" fmla="*/ 8 h 664"/>
                    <a:gd name="T6" fmla="*/ 20 w 282"/>
                    <a:gd name="T7" fmla="*/ 0 h 664"/>
                    <a:gd name="T8" fmla="*/ 353 w 282"/>
                    <a:gd name="T9" fmla="*/ 822 h 6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2"/>
                    <a:gd name="T16" fmla="*/ 0 h 664"/>
                    <a:gd name="T17" fmla="*/ 282 w 282"/>
                    <a:gd name="T18" fmla="*/ 664 h 6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2" h="664">
                      <a:moveTo>
                        <a:pt x="282" y="656"/>
                      </a:moveTo>
                      <a:lnTo>
                        <a:pt x="266" y="664"/>
                      </a:lnTo>
                      <a:lnTo>
                        <a:pt x="0" y="6"/>
                      </a:lnTo>
                      <a:lnTo>
                        <a:pt x="16" y="0"/>
                      </a:lnTo>
                      <a:lnTo>
                        <a:pt x="282" y="6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29" name="Freeform 49"/>
                <p:cNvSpPr>
                  <a:spLocks/>
                </p:cNvSpPr>
                <p:nvPr/>
              </p:nvSpPr>
              <p:spPr bwMode="auto">
                <a:xfrm>
                  <a:off x="4386" y="2044"/>
                  <a:ext cx="353" cy="832"/>
                </a:xfrm>
                <a:custGeom>
                  <a:avLst/>
                  <a:gdLst>
                    <a:gd name="T0" fmla="*/ 353 w 282"/>
                    <a:gd name="T1" fmla="*/ 824 h 664"/>
                    <a:gd name="T2" fmla="*/ 333 w 282"/>
                    <a:gd name="T3" fmla="*/ 832 h 664"/>
                    <a:gd name="T4" fmla="*/ 0 w 282"/>
                    <a:gd name="T5" fmla="*/ 8 h 664"/>
                    <a:gd name="T6" fmla="*/ 20 w 282"/>
                    <a:gd name="T7" fmla="*/ 0 h 664"/>
                    <a:gd name="T8" fmla="*/ 353 w 282"/>
                    <a:gd name="T9" fmla="*/ 824 h 6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2"/>
                    <a:gd name="T16" fmla="*/ 0 h 664"/>
                    <a:gd name="T17" fmla="*/ 282 w 282"/>
                    <a:gd name="T18" fmla="*/ 664 h 6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2" h="664">
                      <a:moveTo>
                        <a:pt x="282" y="658"/>
                      </a:moveTo>
                      <a:lnTo>
                        <a:pt x="266" y="664"/>
                      </a:lnTo>
                      <a:lnTo>
                        <a:pt x="0" y="6"/>
                      </a:lnTo>
                      <a:lnTo>
                        <a:pt x="16" y="0"/>
                      </a:lnTo>
                      <a:lnTo>
                        <a:pt x="282" y="6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30" name="Freeform 50"/>
                <p:cNvSpPr>
                  <a:spLocks/>
                </p:cNvSpPr>
                <p:nvPr/>
              </p:nvSpPr>
              <p:spPr bwMode="auto">
                <a:xfrm>
                  <a:off x="4017" y="2061"/>
                  <a:ext cx="399" cy="810"/>
                </a:xfrm>
                <a:custGeom>
                  <a:avLst/>
                  <a:gdLst>
                    <a:gd name="T0" fmla="*/ 18 w 318"/>
                    <a:gd name="T1" fmla="*/ 810 h 646"/>
                    <a:gd name="T2" fmla="*/ 0 w 318"/>
                    <a:gd name="T3" fmla="*/ 802 h 646"/>
                    <a:gd name="T4" fmla="*/ 379 w 318"/>
                    <a:gd name="T5" fmla="*/ 0 h 646"/>
                    <a:gd name="T6" fmla="*/ 399 w 318"/>
                    <a:gd name="T7" fmla="*/ 8 h 646"/>
                    <a:gd name="T8" fmla="*/ 18 w 318"/>
                    <a:gd name="T9" fmla="*/ 810 h 6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18"/>
                    <a:gd name="T16" fmla="*/ 0 h 646"/>
                    <a:gd name="T17" fmla="*/ 318 w 318"/>
                    <a:gd name="T18" fmla="*/ 646 h 6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18" h="646">
                      <a:moveTo>
                        <a:pt x="14" y="646"/>
                      </a:moveTo>
                      <a:lnTo>
                        <a:pt x="0" y="640"/>
                      </a:lnTo>
                      <a:lnTo>
                        <a:pt x="302" y="0"/>
                      </a:lnTo>
                      <a:lnTo>
                        <a:pt x="318" y="6"/>
                      </a:lnTo>
                      <a:lnTo>
                        <a:pt x="14" y="6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31" name="Freeform 51"/>
                <p:cNvSpPr>
                  <a:spLocks/>
                </p:cNvSpPr>
                <p:nvPr/>
              </p:nvSpPr>
              <p:spPr bwMode="auto">
                <a:xfrm>
                  <a:off x="2342" y="2102"/>
                  <a:ext cx="401" cy="817"/>
                </a:xfrm>
                <a:custGeom>
                  <a:avLst/>
                  <a:gdLst>
                    <a:gd name="T0" fmla="*/ 20 w 320"/>
                    <a:gd name="T1" fmla="*/ 817 h 652"/>
                    <a:gd name="T2" fmla="*/ 0 w 320"/>
                    <a:gd name="T3" fmla="*/ 809 h 652"/>
                    <a:gd name="T4" fmla="*/ 383 w 320"/>
                    <a:gd name="T5" fmla="*/ 0 h 652"/>
                    <a:gd name="T6" fmla="*/ 401 w 320"/>
                    <a:gd name="T7" fmla="*/ 10 h 652"/>
                    <a:gd name="T8" fmla="*/ 20 w 320"/>
                    <a:gd name="T9" fmla="*/ 817 h 6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0"/>
                    <a:gd name="T16" fmla="*/ 0 h 652"/>
                    <a:gd name="T17" fmla="*/ 320 w 320"/>
                    <a:gd name="T18" fmla="*/ 652 h 6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0" h="652">
                      <a:moveTo>
                        <a:pt x="16" y="652"/>
                      </a:moveTo>
                      <a:lnTo>
                        <a:pt x="0" y="646"/>
                      </a:lnTo>
                      <a:lnTo>
                        <a:pt x="306" y="0"/>
                      </a:lnTo>
                      <a:lnTo>
                        <a:pt x="320" y="8"/>
                      </a:lnTo>
                      <a:lnTo>
                        <a:pt x="16" y="6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</p:grpSp>
          <p:grpSp>
            <p:nvGrpSpPr>
              <p:cNvPr id="16" name="Group 52"/>
              <p:cNvGrpSpPr>
                <a:grpSpLocks/>
              </p:cNvGrpSpPr>
              <p:nvPr/>
            </p:nvGrpSpPr>
            <p:grpSpPr bwMode="auto">
              <a:xfrm>
                <a:off x="2467" y="2775"/>
                <a:ext cx="440" cy="300"/>
                <a:chOff x="1012" y="322"/>
                <a:chExt cx="440" cy="300"/>
              </a:xfrm>
            </p:grpSpPr>
            <p:sp>
              <p:nvSpPr>
                <p:cNvPr id="20" name="Rectangle 53"/>
                <p:cNvSpPr>
                  <a:spLocks noChangeArrowheads="1"/>
                </p:cNvSpPr>
                <p:nvPr/>
              </p:nvSpPr>
              <p:spPr bwMode="auto">
                <a:xfrm>
                  <a:off x="1012" y="322"/>
                  <a:ext cx="440" cy="300"/>
                </a:xfrm>
                <a:prstGeom prst="rect">
                  <a:avLst/>
                </a:prstGeom>
                <a:solidFill>
                  <a:srgbClr val="91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21" name="Rectangle 54"/>
                <p:cNvSpPr>
                  <a:spLocks noChangeArrowheads="1"/>
                </p:cNvSpPr>
                <p:nvPr/>
              </p:nvSpPr>
              <p:spPr bwMode="auto">
                <a:xfrm>
                  <a:off x="1039" y="364"/>
                  <a:ext cx="392" cy="2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725" b="1">
                      <a:solidFill>
                        <a:srgbClr val="FFFFFF"/>
                      </a:solidFill>
                      <a:latin typeface="Myriad Bold" charset="0"/>
                    </a:rPr>
                    <a:t>51%</a:t>
                  </a:r>
                  <a:endParaRPr lang="en-US" sz="1013"/>
                </a:p>
              </p:txBody>
            </p:sp>
          </p:grpSp>
          <p:grpSp>
            <p:nvGrpSpPr>
              <p:cNvPr id="17" name="Group 55"/>
              <p:cNvGrpSpPr>
                <a:grpSpLocks/>
              </p:cNvGrpSpPr>
              <p:nvPr/>
            </p:nvGrpSpPr>
            <p:grpSpPr bwMode="auto">
              <a:xfrm>
                <a:off x="4153" y="2689"/>
                <a:ext cx="440" cy="300"/>
                <a:chOff x="1632" y="322"/>
                <a:chExt cx="440" cy="300"/>
              </a:xfrm>
            </p:grpSpPr>
            <p:sp>
              <p:nvSpPr>
                <p:cNvPr id="18" name="Rectangle 56"/>
                <p:cNvSpPr>
                  <a:spLocks noChangeArrowheads="1"/>
                </p:cNvSpPr>
                <p:nvPr/>
              </p:nvSpPr>
              <p:spPr bwMode="auto">
                <a:xfrm>
                  <a:off x="1632" y="322"/>
                  <a:ext cx="440" cy="300"/>
                </a:xfrm>
                <a:prstGeom prst="rect">
                  <a:avLst/>
                </a:prstGeom>
                <a:solidFill>
                  <a:srgbClr val="91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19" name="Rectangle 57"/>
                <p:cNvSpPr>
                  <a:spLocks noChangeArrowheads="1"/>
                </p:cNvSpPr>
                <p:nvPr/>
              </p:nvSpPr>
              <p:spPr bwMode="auto">
                <a:xfrm>
                  <a:off x="1659" y="364"/>
                  <a:ext cx="392" cy="2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725" b="1">
                      <a:solidFill>
                        <a:srgbClr val="FFFFFF"/>
                      </a:solidFill>
                      <a:latin typeface="Myriad Bold" charset="0"/>
                    </a:rPr>
                    <a:t>49%</a:t>
                  </a:r>
                  <a:endParaRPr lang="en-US" sz="1013"/>
                </a:p>
              </p:txBody>
            </p:sp>
          </p:grpSp>
        </p:grp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2260424" y="5506784"/>
              <a:ext cx="4510575" cy="974338"/>
            </a:xfrm>
            <a:prstGeom prst="rect">
              <a:avLst/>
            </a:prstGeom>
          </p:spPr>
          <p:txBody>
            <a:bodyPr>
              <a:normAutofit fontScale="75000" lnSpcReduction="200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300" dirty="0">
                  <a:solidFill>
                    <a:srgbClr val="000000"/>
                  </a:solidFill>
                </a:rPr>
                <a:t>What is more reasonable than not?</a:t>
              </a:r>
              <a:endParaRPr lang="en-US" sz="33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17" y="324537"/>
            <a:ext cx="2788533" cy="41767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894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03 0.28356 L 9.54098E-18 -1.11111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86" y="-14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0.01991 L -0.13125 -0.26365 " pathEditMode="relative" ptsTypes="AA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xit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7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834054"/>
            <a:ext cx="9144000" cy="309446"/>
          </a:xfrm>
          <a:prstGeom prst="rect">
            <a:avLst/>
          </a:prstGeom>
          <a:gradFill flip="none" rotWithShape="1">
            <a:gsLst>
              <a:gs pos="41000">
                <a:srgbClr val="320709"/>
              </a:gs>
              <a:gs pos="100000">
                <a:srgbClr val="621510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27" y="157771"/>
            <a:ext cx="1200696" cy="1798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2" name="Group 31"/>
          <p:cNvGrpSpPr/>
          <p:nvPr/>
        </p:nvGrpSpPr>
        <p:grpSpPr>
          <a:xfrm>
            <a:off x="3266871" y="539126"/>
            <a:ext cx="4115673" cy="1035736"/>
            <a:chOff x="1723754" y="420173"/>
            <a:chExt cx="6755268" cy="1282768"/>
          </a:xfrm>
        </p:grpSpPr>
        <p:sp>
          <p:nvSpPr>
            <p:cNvPr id="33" name="Rectangle 32"/>
            <p:cNvSpPr/>
            <p:nvPr/>
          </p:nvSpPr>
          <p:spPr>
            <a:xfrm>
              <a:off x="1723754" y="420173"/>
              <a:ext cx="6755268" cy="128276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rgbClr val="00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723754" y="708272"/>
              <a:ext cx="6755268" cy="6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spc="-113" dirty="0">
                  <a:solidFill>
                    <a:srgbClr val="000000"/>
                  </a:solidFill>
                </a:rPr>
                <a:t>God?  gods? Or nothing?</a:t>
              </a:r>
              <a:endParaRPr lang="en-US" sz="3000" b="1" spc="-113" dirty="0">
                <a:solidFill>
                  <a:srgbClr val="000000"/>
                </a:solidFill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164" y="2189182"/>
            <a:ext cx="2587421" cy="1762421"/>
          </a:xfrm>
          <a:prstGeom prst="rect">
            <a:avLst/>
          </a:prstGeom>
        </p:spPr>
      </p:pic>
      <p:sp>
        <p:nvSpPr>
          <p:cNvPr id="37" name="Title 1"/>
          <p:cNvSpPr txBox="1">
            <a:spLocks/>
          </p:cNvSpPr>
          <p:nvPr/>
        </p:nvSpPr>
        <p:spPr>
          <a:xfrm>
            <a:off x="5575328" y="2262382"/>
            <a:ext cx="2526521" cy="161602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chemeClr val="bg1"/>
                </a:solidFill>
              </a:rPr>
              <a:t>The role </a:t>
            </a:r>
            <a:r>
              <a:rPr lang="en-US" sz="3300">
                <a:solidFill>
                  <a:schemeClr val="bg1"/>
                </a:solidFill>
              </a:rPr>
              <a:t>of circumstantial evidence</a:t>
            </a:r>
            <a:endParaRPr lang="en-US" sz="3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8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7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834054"/>
            <a:ext cx="9144000" cy="309446"/>
          </a:xfrm>
          <a:prstGeom prst="rect">
            <a:avLst/>
          </a:prstGeom>
          <a:gradFill flip="none" rotWithShape="1">
            <a:gsLst>
              <a:gs pos="41000">
                <a:srgbClr val="320709"/>
              </a:gs>
              <a:gs pos="100000">
                <a:srgbClr val="621510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27" y="157771"/>
            <a:ext cx="1200696" cy="1798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3740327" y="322354"/>
            <a:ext cx="4115673" cy="1035736"/>
            <a:chOff x="1723754" y="420173"/>
            <a:chExt cx="6755268" cy="1282768"/>
          </a:xfrm>
        </p:grpSpPr>
        <p:sp>
          <p:nvSpPr>
            <p:cNvPr id="10" name="Rectangle 9"/>
            <p:cNvSpPr/>
            <p:nvPr/>
          </p:nvSpPr>
          <p:spPr>
            <a:xfrm>
              <a:off x="1723754" y="420173"/>
              <a:ext cx="6755268" cy="128276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23754" y="708272"/>
              <a:ext cx="6755268" cy="6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spc="-113" dirty="0">
                  <a:solidFill>
                    <a:srgbClr val="000000"/>
                  </a:solidFill>
                </a:rPr>
                <a:t>Who God is NOT</a:t>
              </a:r>
              <a:endParaRPr lang="en-US" sz="3000" b="1" spc="-113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248" y="2044427"/>
            <a:ext cx="3287250" cy="21915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6144040" y="1956216"/>
            <a:ext cx="2526521" cy="61553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Morality cop?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144040" y="2524643"/>
            <a:ext cx="2526521" cy="61553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Supersized Father?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144040" y="3087368"/>
            <a:ext cx="2526521" cy="61553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Old man in the sky?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144040" y="3591406"/>
            <a:ext cx="2526521" cy="61553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bg1"/>
                </a:solidFill>
              </a:rPr>
              <a:t>The Force?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533498" y="4154131"/>
            <a:ext cx="3610502" cy="61553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pc="-113">
                <a:solidFill>
                  <a:schemeClr val="bg1"/>
                </a:solidFill>
              </a:rPr>
              <a:t>The God of many paths?</a:t>
            </a:r>
            <a:endParaRPr lang="en-US" sz="2400" spc="-11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0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7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834054"/>
            <a:ext cx="9144000" cy="309446"/>
          </a:xfrm>
          <a:prstGeom prst="rect">
            <a:avLst/>
          </a:prstGeom>
          <a:gradFill flip="none" rotWithShape="1">
            <a:gsLst>
              <a:gs pos="41000">
                <a:srgbClr val="320709"/>
              </a:gs>
              <a:gs pos="100000">
                <a:srgbClr val="621510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27" y="157771"/>
            <a:ext cx="1200696" cy="1798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3740327" y="322354"/>
            <a:ext cx="4115673" cy="1035736"/>
            <a:chOff x="1723754" y="420173"/>
            <a:chExt cx="6755268" cy="1282768"/>
          </a:xfrm>
        </p:grpSpPr>
        <p:sp>
          <p:nvSpPr>
            <p:cNvPr id="10" name="Rectangle 9"/>
            <p:cNvSpPr/>
            <p:nvPr/>
          </p:nvSpPr>
          <p:spPr>
            <a:xfrm>
              <a:off x="1723754" y="420173"/>
              <a:ext cx="6755268" cy="128276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23754" y="708272"/>
              <a:ext cx="6755268" cy="6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spc="-113" dirty="0">
                  <a:solidFill>
                    <a:srgbClr val="000000"/>
                  </a:solidFill>
                </a:rPr>
                <a:t>Who God is NOT</a:t>
              </a:r>
              <a:endParaRPr lang="en-US" sz="3000" b="1" spc="-113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248" y="2044427"/>
            <a:ext cx="3287250" cy="21915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5533498" y="1956216"/>
            <a:ext cx="3610502" cy="61553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God </a:t>
            </a:r>
            <a:r>
              <a:rPr lang="en-US" sz="2400">
                <a:solidFill>
                  <a:schemeClr val="bg1"/>
                </a:solidFill>
              </a:rPr>
              <a:t>of strict perfection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144040" y="2524643"/>
            <a:ext cx="2526521" cy="61553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The Escape God?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144040" y="3087368"/>
            <a:ext cx="2526521" cy="61553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Good fortune?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144040" y="3591406"/>
            <a:ext cx="2526521" cy="61553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God of our group?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533498" y="4154131"/>
            <a:ext cx="3610502" cy="61553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pc="-113" dirty="0">
                <a:solidFill>
                  <a:schemeClr val="bg1"/>
                </a:solidFill>
              </a:rPr>
              <a:t>Removed supervisor?</a:t>
            </a:r>
            <a:endParaRPr lang="en-US" sz="2400" spc="-11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40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7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834054"/>
            <a:ext cx="9144000" cy="309446"/>
          </a:xfrm>
          <a:prstGeom prst="rect">
            <a:avLst/>
          </a:prstGeom>
          <a:gradFill flip="none" rotWithShape="1">
            <a:gsLst>
              <a:gs pos="41000">
                <a:srgbClr val="320709"/>
              </a:gs>
              <a:gs pos="100000">
                <a:srgbClr val="621510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27" y="157771"/>
            <a:ext cx="1200696" cy="1798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3740327" y="322354"/>
            <a:ext cx="4115673" cy="1035736"/>
            <a:chOff x="1723754" y="420173"/>
            <a:chExt cx="6755268" cy="1282768"/>
          </a:xfrm>
        </p:grpSpPr>
        <p:sp>
          <p:nvSpPr>
            <p:cNvPr id="10" name="Rectangle 9"/>
            <p:cNvSpPr/>
            <p:nvPr/>
          </p:nvSpPr>
          <p:spPr>
            <a:xfrm>
              <a:off x="1723754" y="420173"/>
              <a:ext cx="6755268" cy="128276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23754" y="708272"/>
              <a:ext cx="6755268" cy="6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spc="-113" dirty="0">
                  <a:solidFill>
                    <a:srgbClr val="000000"/>
                  </a:solidFill>
                </a:rPr>
                <a:t>Who God is NOT</a:t>
              </a:r>
              <a:endParaRPr lang="en-US" sz="3000" b="1" spc="-113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248" y="2044427"/>
            <a:ext cx="3287250" cy="21915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5533498" y="1956216"/>
            <a:ext cx="3610502" cy="61553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Secondhand God?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144040" y="2524643"/>
            <a:ext cx="2526521" cy="61553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Personal Grievance?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144040" y="3087368"/>
            <a:ext cx="2526521" cy="61553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Boring killjoy?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144040" y="3591406"/>
            <a:ext cx="2526521" cy="61553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Fun-house mirror?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533498" y="4154131"/>
            <a:ext cx="3610502" cy="61553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pc="-113" dirty="0">
                <a:solidFill>
                  <a:schemeClr val="bg1"/>
                </a:solidFill>
              </a:rPr>
              <a:t>God for the elite?</a:t>
            </a:r>
            <a:endParaRPr lang="en-US" sz="2400" spc="-11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75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7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834054"/>
            <a:ext cx="9144000" cy="309446"/>
          </a:xfrm>
          <a:prstGeom prst="rect">
            <a:avLst/>
          </a:prstGeom>
          <a:gradFill flip="none" rotWithShape="1">
            <a:gsLst>
              <a:gs pos="41000">
                <a:srgbClr val="320709"/>
              </a:gs>
              <a:gs pos="100000">
                <a:srgbClr val="621510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27" y="157771"/>
            <a:ext cx="1200696" cy="1798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8" name="Group 17"/>
          <p:cNvGrpSpPr/>
          <p:nvPr/>
        </p:nvGrpSpPr>
        <p:grpSpPr>
          <a:xfrm>
            <a:off x="3168592" y="352053"/>
            <a:ext cx="4115673" cy="1035736"/>
            <a:chOff x="1723754" y="420173"/>
            <a:chExt cx="6755268" cy="1282768"/>
          </a:xfrm>
        </p:grpSpPr>
        <p:sp>
          <p:nvSpPr>
            <p:cNvPr id="19" name="Rectangle 18"/>
            <p:cNvSpPr/>
            <p:nvPr/>
          </p:nvSpPr>
          <p:spPr>
            <a:xfrm>
              <a:off x="1723754" y="420173"/>
              <a:ext cx="6755268" cy="128276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rgbClr val="00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23754" y="708272"/>
              <a:ext cx="6755268" cy="6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spc="-113" dirty="0">
                  <a:solidFill>
                    <a:srgbClr val="000000"/>
                  </a:solidFill>
                </a:rPr>
                <a:t>Who is God?</a:t>
              </a:r>
              <a:endParaRPr lang="en-US" sz="3000" b="1" spc="-113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253" y="1717570"/>
            <a:ext cx="4552341" cy="284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3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7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834054"/>
            <a:ext cx="9144000" cy="309446"/>
          </a:xfrm>
          <a:prstGeom prst="rect">
            <a:avLst/>
          </a:prstGeom>
          <a:gradFill flip="none" rotWithShape="1">
            <a:gsLst>
              <a:gs pos="41000">
                <a:srgbClr val="320709"/>
              </a:gs>
              <a:gs pos="100000">
                <a:srgbClr val="621510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27" y="157771"/>
            <a:ext cx="1200696" cy="1798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3224327" y="261318"/>
            <a:ext cx="4115673" cy="1052427"/>
            <a:chOff x="1723754" y="420173"/>
            <a:chExt cx="6755268" cy="1303436"/>
          </a:xfrm>
        </p:grpSpPr>
        <p:sp>
          <p:nvSpPr>
            <p:cNvPr id="10" name="Rectangle 9"/>
            <p:cNvSpPr/>
            <p:nvPr/>
          </p:nvSpPr>
          <p:spPr>
            <a:xfrm>
              <a:off x="1723754" y="420173"/>
              <a:ext cx="6755268" cy="128276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23754" y="465705"/>
              <a:ext cx="6755268" cy="1257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spc="-113" dirty="0">
                  <a:solidFill>
                    <a:srgbClr val="000000"/>
                  </a:solidFill>
                </a:rPr>
                <a:t>Bio-linguistics and the Communicating God </a:t>
              </a:r>
              <a:endParaRPr lang="en-US" sz="3000" b="1" spc="-113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327" y="1956217"/>
            <a:ext cx="4115673" cy="274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5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2093</TotalTime>
  <Words>152</Words>
  <Application>Microsoft Macintosh PowerPoint</Application>
  <PresentationFormat>On-screen Show (16:9)</PresentationFormat>
  <Paragraphs>37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 Rounded MT Bold</vt:lpstr>
      <vt:lpstr>Calibri</vt:lpstr>
      <vt:lpstr>Calibri Light</vt:lpstr>
      <vt:lpstr>Myriad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10</cp:revision>
  <dcterms:created xsi:type="dcterms:W3CDTF">2016-03-12T14:16:05Z</dcterms:created>
  <dcterms:modified xsi:type="dcterms:W3CDTF">2016-04-17T10:31:10Z</dcterms:modified>
</cp:coreProperties>
</file>